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4"/>
  </p:normalViewPr>
  <p:slideViewPr>
    <p:cSldViewPr snapToGrid="0" snapToObjects="1">
      <p:cViewPr>
        <p:scale>
          <a:sx n="92" d="100"/>
          <a:sy n="92" d="100"/>
        </p:scale>
        <p:origin x="712" y="4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2594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555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364257" y="1918642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0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158750"/>
            <a:ext cx="1396421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725786" y="840878"/>
            <a:ext cx="10504786" cy="63574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0546"/>
            <a:ext cx="37604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7216923" y="840878"/>
            <a:ext cx="5729884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7216923" y="2955478"/>
            <a:ext cx="5729884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1023193" y="1113730"/>
            <a:ext cx="5729884" cy="85675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216923" y="5629423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7223603" y="1113730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tiff"/><Relationship Id="rId3" Type="http://schemas.openxmlformats.org/officeDocument/2006/relationships/hyperlink" Target="mailto:dgranjon@ymail.com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image" Target="../media/image8.tiff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hyperlink" Target="http://physiol-seafile.uzh.ch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.png"/><Relationship Id="rId3" Type="http://schemas.openxmlformats.org/officeDocument/2006/relationships/hyperlink" Target="mailto:dgranjon@ymail.com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hyperlink" Target="http://physiol-seafile.uzh.ch/" TargetMode="External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Line"/>
          <p:cNvSpPr/>
          <p:nvPr/>
        </p:nvSpPr>
        <p:spPr>
          <a:xfrm>
            <a:off x="241300" y="10493929"/>
            <a:ext cx="13434202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6" name="Each cheatsheet should be licensed under the creative commons license.…"/>
          <p:cNvSpPr txBox="1"/>
          <p:nvPr/>
        </p:nvSpPr>
        <p:spPr>
          <a:xfrm>
            <a:off x="-491680" y="9087077"/>
            <a:ext cx="4154099" cy="99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 b="1" dirty="0"/>
          </a:p>
        </p:txBody>
      </p:sp>
      <p:sp>
        <p:nvSpPr>
          <p:cNvPr id="298" name="RStudio® is a trademark of RStudio, Inc.  •  CC BY SA Your Name •  your@email.com  •  844-448-1212 • your.website.com •  Learn more at webpage or vignette   •  package version  0.5.0 •  Updated: 2017-01"/>
          <p:cNvSpPr txBox="1"/>
          <p:nvPr/>
        </p:nvSpPr>
        <p:spPr>
          <a:xfrm>
            <a:off x="2353572" y="10504319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fr-FR" dirty="0"/>
              <a:t>The Interface Group, Zurich </a:t>
            </a:r>
            <a:r>
              <a:rPr dirty="0"/>
              <a:t>• </a:t>
            </a:r>
            <a:r>
              <a:rPr lang="fr-FR" dirty="0"/>
              <a:t>David Granjon </a:t>
            </a:r>
            <a:r>
              <a:rPr dirty="0"/>
              <a:t>•</a:t>
            </a:r>
            <a:r>
              <a:rPr lang="fr-FR" dirty="0"/>
              <a:t> </a:t>
            </a:r>
            <a:r>
              <a:rPr lang="fr-FR" dirty="0">
                <a:hlinkClick r:id="rId3"/>
              </a:rPr>
              <a:t>dgranjon@ymail.com</a:t>
            </a:r>
            <a:r>
              <a:rPr lang="fr-FR" dirty="0"/>
              <a:t> </a:t>
            </a:r>
            <a:r>
              <a:rPr dirty="0"/>
              <a:t>• </a:t>
            </a:r>
            <a:r>
              <a:rPr lang="fr-FR" dirty="0">
                <a:hlinkClick r:id="rId4"/>
              </a:rPr>
              <a:t>http://physiol-seafile.uzh.ch</a:t>
            </a:r>
            <a:r>
              <a:rPr lang="fr-FR" dirty="0"/>
              <a:t>/ </a:t>
            </a:r>
            <a:r>
              <a:rPr dirty="0"/>
              <a:t>•  Updated: 201</a:t>
            </a:r>
            <a:r>
              <a:rPr lang="fr-FR" dirty="0"/>
              <a:t>9</a:t>
            </a:r>
            <a:r>
              <a:rPr dirty="0"/>
              <a:t>-0</a:t>
            </a:r>
            <a:r>
              <a:rPr lang="fr-FR" dirty="0"/>
              <a:t>2</a:t>
            </a:r>
            <a:endParaRPr dirty="0"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75444" y="-26210"/>
            <a:ext cx="1637796" cy="1867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96612" y="-677719"/>
            <a:ext cx="5603817" cy="2992964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Three Column Layout: : CHEAT 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0898129" cy="803346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lang="fr-FR" dirty="0"/>
              <a:t>CaPO4 entry </a:t>
            </a:r>
            <a:r>
              <a:rPr lang="fr-FR" dirty="0" err="1"/>
              <a:t>level</a:t>
            </a:r>
            <a:r>
              <a:rPr lang="fr-FR" dirty="0"/>
              <a:t> App</a:t>
            </a:r>
            <a:r>
              <a:rPr dirty="0"/>
              <a:t>: : </a:t>
            </a:r>
            <a:r>
              <a:rPr sz="3300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CHEAT SHEET</a:t>
            </a:r>
            <a:r>
              <a:rPr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F11575-FCFB-E24D-9CE2-7F60C24DFD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578" y="421137"/>
            <a:ext cx="3183731" cy="505354"/>
          </a:xfrm>
          <a:prstGeom prst="rect">
            <a:avLst/>
          </a:prstGeom>
        </p:spPr>
      </p:pic>
      <p:sp>
        <p:nvSpPr>
          <p:cNvPr id="194" name="Flèche droite à entaille 193">
            <a:extLst>
              <a:ext uri="{FF2B5EF4-FFF2-40B4-BE49-F238E27FC236}">
                <a16:creationId xmlns:a16="http://schemas.microsoft.com/office/drawing/2014/main" id="{A8D80E0A-C912-3C43-811C-77A8203E537C}"/>
              </a:ext>
            </a:extLst>
          </p:cNvPr>
          <p:cNvSpPr/>
          <p:nvPr/>
        </p:nvSpPr>
        <p:spPr>
          <a:xfrm rot="10800000">
            <a:off x="11163182" y="7574688"/>
            <a:ext cx="929514" cy="424898"/>
          </a:xfrm>
          <a:prstGeom prst="notch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8699"/>
          </a:p>
        </p:txBody>
      </p:sp>
      <p:sp>
        <p:nvSpPr>
          <p:cNvPr id="195" name="ZoneTexte 71">
            <a:extLst>
              <a:ext uri="{FF2B5EF4-FFF2-40B4-BE49-F238E27FC236}">
                <a16:creationId xmlns:a16="http://schemas.microsoft.com/office/drawing/2014/main" id="{341658A3-2EB1-0A4D-816E-5CE622C49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6451" y="7595890"/>
            <a:ext cx="22147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fr-FR" altLang="en-US" dirty="0"/>
              <a:t>1. Select a case </a:t>
            </a:r>
            <a:r>
              <a:rPr lang="fr-FR" altLang="en-US" dirty="0" err="1"/>
              <a:t>study</a:t>
            </a:r>
            <a:r>
              <a:rPr lang="fr-FR" altLang="en-US" dirty="0"/>
              <a:t> (6 </a:t>
            </a:r>
            <a:r>
              <a:rPr lang="fr-FR" altLang="en-US" dirty="0" err="1"/>
              <a:t>choices</a:t>
            </a:r>
            <a:r>
              <a:rPr lang="fr-FR" altLang="en-US" dirty="0"/>
              <a:t>)</a:t>
            </a:r>
          </a:p>
        </p:txBody>
      </p:sp>
      <p:sp>
        <p:nvSpPr>
          <p:cNvPr id="196" name="Flèche droite à entaille 195">
            <a:extLst>
              <a:ext uri="{FF2B5EF4-FFF2-40B4-BE49-F238E27FC236}">
                <a16:creationId xmlns:a16="http://schemas.microsoft.com/office/drawing/2014/main" id="{74DAF5F4-F5AA-294D-86E2-9161BCB635A1}"/>
              </a:ext>
            </a:extLst>
          </p:cNvPr>
          <p:cNvSpPr/>
          <p:nvPr/>
        </p:nvSpPr>
        <p:spPr>
          <a:xfrm rot="10800000">
            <a:off x="11170979" y="8414906"/>
            <a:ext cx="929514" cy="424898"/>
          </a:xfrm>
          <a:prstGeom prst="notch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8699"/>
          </a:p>
        </p:txBody>
      </p:sp>
      <p:sp>
        <p:nvSpPr>
          <p:cNvPr id="197" name="ZoneTexte 71">
            <a:extLst>
              <a:ext uri="{FF2B5EF4-FFF2-40B4-BE49-F238E27FC236}">
                <a16:creationId xmlns:a16="http://schemas.microsoft.com/office/drawing/2014/main" id="{C9A5EC4C-443A-7148-995B-DCB041A05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6451" y="8372984"/>
            <a:ext cx="20591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fr-FR" altLang="en-US" dirty="0"/>
              <a:t>2. </a:t>
            </a:r>
            <a:r>
              <a:rPr lang="fr-FR" altLang="en-US" dirty="0" err="1"/>
              <a:t>Enable</a:t>
            </a:r>
            <a:r>
              <a:rPr lang="fr-FR" altLang="en-US" dirty="0"/>
              <a:t>/</a:t>
            </a:r>
            <a:r>
              <a:rPr lang="fr-FR" altLang="en-US" dirty="0" err="1"/>
              <a:t>disable</a:t>
            </a:r>
            <a:r>
              <a:rPr lang="fr-FR" altLang="en-US" dirty="0"/>
              <a:t> help </a:t>
            </a:r>
            <a:r>
              <a:rPr lang="fr-FR" altLang="en-US" dirty="0" err="1"/>
              <a:t>texts</a:t>
            </a:r>
            <a:r>
              <a:rPr lang="fr-FR" altLang="en-US" dirty="0"/>
              <a:t> (</a:t>
            </a:r>
            <a:r>
              <a:rPr lang="fr-FR" altLang="en-US" dirty="0" err="1"/>
              <a:t>optional</a:t>
            </a:r>
            <a:r>
              <a:rPr lang="fr-FR" altLang="en-US"/>
              <a:t>)</a:t>
            </a:r>
            <a:endParaRPr lang="fr-FR" altLang="en-US" dirty="0"/>
          </a:p>
        </p:txBody>
      </p:sp>
      <p:sp>
        <p:nvSpPr>
          <p:cNvPr id="202" name="Line">
            <a:extLst>
              <a:ext uri="{FF2B5EF4-FFF2-40B4-BE49-F238E27FC236}">
                <a16:creationId xmlns:a16="http://schemas.microsoft.com/office/drawing/2014/main" id="{DE3EA8CB-0071-E44B-9582-FF64E1E4FE4C}"/>
              </a:ext>
            </a:extLst>
          </p:cNvPr>
          <p:cNvSpPr/>
          <p:nvPr/>
        </p:nvSpPr>
        <p:spPr>
          <a:xfrm>
            <a:off x="7317228" y="6413017"/>
            <a:ext cx="3634196" cy="1919"/>
          </a:xfrm>
          <a:prstGeom prst="line">
            <a:avLst/>
          </a:prstGeom>
          <a:ln w="3810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3" name="R Support">
            <a:extLst>
              <a:ext uri="{FF2B5EF4-FFF2-40B4-BE49-F238E27FC236}">
                <a16:creationId xmlns:a16="http://schemas.microsoft.com/office/drawing/2014/main" id="{97E9028E-53A5-5B44-8125-7AE42577FA08}"/>
              </a:ext>
            </a:extLst>
          </p:cNvPr>
          <p:cNvSpPr txBox="1"/>
          <p:nvPr/>
        </p:nvSpPr>
        <p:spPr>
          <a:xfrm>
            <a:off x="7317228" y="6531183"/>
            <a:ext cx="2412520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(4) Case </a:t>
            </a:r>
            <a:r>
              <a:rPr lang="fr-FR" dirty="0" err="1">
                <a:solidFill>
                  <a:schemeClr val="tx1">
                    <a:lumMod val="75000"/>
                  </a:schemeClr>
                </a:solidFill>
              </a:rPr>
              <a:t>Studies</a:t>
            </a:r>
            <a:endParaRPr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01445E-64D8-554B-972C-C6B1A7E931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9" y="10173419"/>
            <a:ext cx="1547168" cy="565755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79454C51-7D39-FF47-B55C-6B26C5A2B3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7" b="40616"/>
          <a:stretch/>
        </p:blipFill>
        <p:spPr>
          <a:xfrm>
            <a:off x="143417" y="1183625"/>
            <a:ext cx="13669823" cy="5125151"/>
          </a:xfrm>
          <a:prstGeom prst="rect">
            <a:avLst/>
          </a:prstGeom>
        </p:spPr>
      </p:pic>
      <p:sp>
        <p:nvSpPr>
          <p:cNvPr id="56" name="ZoneTexte 71">
            <a:extLst>
              <a:ext uri="{FF2B5EF4-FFF2-40B4-BE49-F238E27FC236}">
                <a16:creationId xmlns:a16="http://schemas.microsoft.com/office/drawing/2014/main" id="{2E7E0E7B-E4FA-5D45-B724-1BFDA5F3E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5610" y="2903420"/>
            <a:ext cx="22147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fr-FR" altLang="en-US" dirty="0"/>
              <a:t>2. </a:t>
            </a:r>
            <a:r>
              <a:rPr lang="fr-FR" altLang="en-US" dirty="0" err="1"/>
              <a:t>Choose</a:t>
            </a:r>
            <a:r>
              <a:rPr lang="fr-FR" altLang="en-US" dirty="0"/>
              <a:t> </a:t>
            </a:r>
            <a:r>
              <a:rPr lang="fr-FR" altLang="en-US" dirty="0" err="1"/>
              <a:t>whether</a:t>
            </a:r>
            <a:r>
              <a:rPr lang="fr-FR" altLang="en-US" dirty="0"/>
              <a:t> to display </a:t>
            </a:r>
            <a:r>
              <a:rPr lang="fr-FR" altLang="en-US" b="1" dirty="0"/>
              <a:t>hormonal </a:t>
            </a:r>
            <a:r>
              <a:rPr lang="fr-FR" altLang="en-US" b="1" dirty="0" err="1"/>
              <a:t>regulations</a:t>
            </a:r>
            <a:r>
              <a:rPr lang="fr-FR" altLang="en-US" dirty="0"/>
              <a:t> (</a:t>
            </a:r>
            <a:r>
              <a:rPr lang="fr-FR" altLang="en-US" dirty="0" err="1"/>
              <a:t>dotted</a:t>
            </a:r>
            <a:r>
              <a:rPr lang="fr-FR" altLang="en-US" dirty="0"/>
              <a:t> </a:t>
            </a:r>
            <a:r>
              <a:rPr lang="fr-FR" altLang="en-US" dirty="0" err="1"/>
              <a:t>arrows</a:t>
            </a:r>
            <a:r>
              <a:rPr lang="fr-FR" altLang="en-US" dirty="0"/>
              <a:t>)</a:t>
            </a:r>
          </a:p>
        </p:txBody>
      </p:sp>
      <p:sp>
        <p:nvSpPr>
          <p:cNvPr id="57" name="Flèche droite à entaille 56">
            <a:extLst>
              <a:ext uri="{FF2B5EF4-FFF2-40B4-BE49-F238E27FC236}">
                <a16:creationId xmlns:a16="http://schemas.microsoft.com/office/drawing/2014/main" id="{08B65B79-156C-4943-98D7-8D1AA4191BDD}"/>
              </a:ext>
            </a:extLst>
          </p:cNvPr>
          <p:cNvSpPr/>
          <p:nvPr/>
        </p:nvSpPr>
        <p:spPr>
          <a:xfrm rot="10800000">
            <a:off x="11193162" y="3627659"/>
            <a:ext cx="929514" cy="424898"/>
          </a:xfrm>
          <a:prstGeom prst="notch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8699"/>
          </a:p>
        </p:txBody>
      </p:sp>
      <p:sp>
        <p:nvSpPr>
          <p:cNvPr id="58" name="Flèche droite à entaille 57">
            <a:extLst>
              <a:ext uri="{FF2B5EF4-FFF2-40B4-BE49-F238E27FC236}">
                <a16:creationId xmlns:a16="http://schemas.microsoft.com/office/drawing/2014/main" id="{C6F95C05-7A1F-AA4E-9D63-D5A566ADE781}"/>
              </a:ext>
            </a:extLst>
          </p:cNvPr>
          <p:cNvSpPr/>
          <p:nvPr/>
        </p:nvSpPr>
        <p:spPr>
          <a:xfrm rot="10800000">
            <a:off x="11193162" y="5090955"/>
            <a:ext cx="929514" cy="424898"/>
          </a:xfrm>
          <a:prstGeom prst="notch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8699"/>
          </a:p>
        </p:txBody>
      </p:sp>
      <p:sp>
        <p:nvSpPr>
          <p:cNvPr id="59" name="ZoneTexte 71">
            <a:extLst>
              <a:ext uri="{FF2B5EF4-FFF2-40B4-BE49-F238E27FC236}">
                <a16:creationId xmlns:a16="http://schemas.microsoft.com/office/drawing/2014/main" id="{0184C986-3D95-634E-8528-8B13DA39B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1144" y="5131918"/>
            <a:ext cx="22147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fr-FR" altLang="en-US" dirty="0"/>
              <a:t>4. Control </a:t>
            </a:r>
            <a:r>
              <a:rPr lang="fr-FR" altLang="en-US" dirty="0" err="1"/>
              <a:t>node</a:t>
            </a:r>
            <a:r>
              <a:rPr lang="fr-FR" altLang="en-US" dirty="0"/>
              <a:t>/</a:t>
            </a:r>
            <a:r>
              <a:rPr lang="fr-FR" altLang="en-US" dirty="0" err="1"/>
              <a:t>edge</a:t>
            </a:r>
            <a:r>
              <a:rPr lang="fr-FR" altLang="en-US" dirty="0"/>
              <a:t> size (</a:t>
            </a:r>
            <a:r>
              <a:rPr lang="fr-FR" altLang="en-US" dirty="0" err="1"/>
              <a:t>optional</a:t>
            </a:r>
            <a:r>
              <a:rPr lang="fr-FR" altLang="en-US" dirty="0"/>
              <a:t>)</a:t>
            </a:r>
          </a:p>
        </p:txBody>
      </p:sp>
      <p:sp>
        <p:nvSpPr>
          <p:cNvPr id="60" name="ZoneTexte 69">
            <a:extLst>
              <a:ext uri="{FF2B5EF4-FFF2-40B4-BE49-F238E27FC236}">
                <a16:creationId xmlns:a16="http://schemas.microsoft.com/office/drawing/2014/main" id="{81238627-4B12-374F-987C-4D7D067E6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0112" y="2553277"/>
            <a:ext cx="2245783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fr-FR" altLang="en-US" dirty="0"/>
              <a:t>1. </a:t>
            </a:r>
            <a:r>
              <a:rPr lang="fr-FR" altLang="en-US" dirty="0" err="1"/>
              <a:t>Choose</a:t>
            </a:r>
            <a:r>
              <a:rPr lang="fr-FR" altLang="en-US" dirty="0"/>
              <a:t> a </a:t>
            </a:r>
            <a:r>
              <a:rPr lang="fr-FR" altLang="en-US" b="1" dirty="0"/>
              <a:t>background</a:t>
            </a:r>
          </a:p>
        </p:txBody>
      </p:sp>
      <p:sp>
        <p:nvSpPr>
          <p:cNvPr id="61" name="ZoneTexte 70">
            <a:extLst>
              <a:ext uri="{FF2B5EF4-FFF2-40B4-BE49-F238E27FC236}">
                <a16:creationId xmlns:a16="http://schemas.microsoft.com/office/drawing/2014/main" id="{BDA1464D-79A2-854B-A5EA-C976979F0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5610" y="3670774"/>
            <a:ext cx="22757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fr-FR" altLang="en-US" dirty="0"/>
              <a:t>3. </a:t>
            </a:r>
            <a:r>
              <a:rPr lang="fr-FR" altLang="en-US" dirty="0" err="1"/>
              <a:t>Filter</a:t>
            </a:r>
            <a:r>
              <a:rPr lang="fr-FR" altLang="en-US" dirty="0"/>
              <a:t> </a:t>
            </a:r>
            <a:r>
              <a:rPr lang="fr-FR" altLang="en-US" dirty="0" err="1"/>
              <a:t>elements</a:t>
            </a:r>
            <a:r>
              <a:rPr lang="fr-FR" altLang="en-US" dirty="0"/>
              <a:t> (Ca</a:t>
            </a:r>
            <a:r>
              <a:rPr lang="fr-FR" altLang="en-US" baseline="30000" dirty="0"/>
              <a:t>2+</a:t>
            </a:r>
            <a:r>
              <a:rPr lang="fr-FR" altLang="en-US" dirty="0"/>
              <a:t>,</a:t>
            </a:r>
            <a:r>
              <a:rPr lang="fr-FR" altLang="en-US" baseline="30000" dirty="0"/>
              <a:t> </a:t>
            </a:r>
            <a:r>
              <a:rPr lang="fr-FR" altLang="en-US" dirty="0"/>
              <a:t>PO</a:t>
            </a:r>
            <a:r>
              <a:rPr lang="fr-FR" altLang="en-US" baseline="-25000" dirty="0"/>
              <a:t>4</a:t>
            </a:r>
            <a:r>
              <a:rPr lang="fr-FR" altLang="en-US" baseline="30000" dirty="0"/>
              <a:t>3- </a:t>
            </a:r>
            <a:r>
              <a:rPr lang="fr-FR" altLang="en-US" dirty="0"/>
              <a:t>as </a:t>
            </a:r>
            <a:r>
              <a:rPr lang="fr-FR" altLang="en-US" dirty="0" err="1"/>
              <a:t>well</a:t>
            </a:r>
            <a:r>
              <a:rPr lang="fr-FR" altLang="en-US" dirty="0"/>
              <a:t> as hormones)</a:t>
            </a:r>
          </a:p>
        </p:txBody>
      </p:sp>
      <p:sp>
        <p:nvSpPr>
          <p:cNvPr id="62" name="Flèche droite à entaille 61">
            <a:extLst>
              <a:ext uri="{FF2B5EF4-FFF2-40B4-BE49-F238E27FC236}">
                <a16:creationId xmlns:a16="http://schemas.microsoft.com/office/drawing/2014/main" id="{57F66480-80AA-8E47-AE4B-B747D31B34BC}"/>
              </a:ext>
            </a:extLst>
          </p:cNvPr>
          <p:cNvSpPr/>
          <p:nvPr/>
        </p:nvSpPr>
        <p:spPr>
          <a:xfrm rot="10800000">
            <a:off x="11170979" y="2451103"/>
            <a:ext cx="929514" cy="424898"/>
          </a:xfrm>
          <a:prstGeom prst="notch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8699"/>
          </a:p>
        </p:txBody>
      </p:sp>
      <p:sp>
        <p:nvSpPr>
          <p:cNvPr id="63" name="Flèche droite à entaille 62">
            <a:extLst>
              <a:ext uri="{FF2B5EF4-FFF2-40B4-BE49-F238E27FC236}">
                <a16:creationId xmlns:a16="http://schemas.microsoft.com/office/drawing/2014/main" id="{0F9942DB-F3E8-BE4D-A37E-78100808CDBC}"/>
              </a:ext>
            </a:extLst>
          </p:cNvPr>
          <p:cNvSpPr/>
          <p:nvPr/>
        </p:nvSpPr>
        <p:spPr>
          <a:xfrm rot="10800000">
            <a:off x="11193162" y="3010752"/>
            <a:ext cx="929514" cy="424898"/>
          </a:xfrm>
          <a:prstGeom prst="notch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8699"/>
          </a:p>
        </p:txBody>
      </p:sp>
      <p:sp>
        <p:nvSpPr>
          <p:cNvPr id="64" name="Flèche droite à entaille 63">
            <a:extLst>
              <a:ext uri="{FF2B5EF4-FFF2-40B4-BE49-F238E27FC236}">
                <a16:creationId xmlns:a16="http://schemas.microsoft.com/office/drawing/2014/main" id="{855E6671-EEFC-C54B-ACF8-3CFAE9665AC3}"/>
              </a:ext>
            </a:extLst>
          </p:cNvPr>
          <p:cNvSpPr/>
          <p:nvPr/>
        </p:nvSpPr>
        <p:spPr>
          <a:xfrm>
            <a:off x="553926" y="2467427"/>
            <a:ext cx="929514" cy="424898"/>
          </a:xfrm>
          <a:prstGeom prst="notch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8699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2B30EADF-B259-0246-A0E2-F6B9062FCB41}"/>
              </a:ext>
            </a:extLst>
          </p:cNvPr>
          <p:cNvSpPr txBox="1"/>
          <p:nvPr/>
        </p:nvSpPr>
        <p:spPr>
          <a:xfrm>
            <a:off x="1551182" y="2240222"/>
            <a:ext cx="3408276" cy="741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Navigate</a:t>
            </a:r>
            <a:r>
              <a:rPr kumimoji="0" lang="fr-FR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in the Panels,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the main application </a:t>
            </a:r>
            <a:r>
              <a:rPr lang="fr-FR" dirty="0" err="1"/>
              <a:t>is</a:t>
            </a:r>
            <a:r>
              <a:rPr lang="fr-FR" dirty="0"/>
              <a:t>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6" name="Image 65">
            <a:extLst>
              <a:ext uri="{FF2B5EF4-FFF2-40B4-BE49-F238E27FC236}">
                <a16:creationId xmlns:a16="http://schemas.microsoft.com/office/drawing/2014/main" id="{465B2AA4-C474-AC49-A9F3-CB48633898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" t="19452" r="90792" b="71125"/>
          <a:stretch/>
        </p:blipFill>
        <p:spPr>
          <a:xfrm>
            <a:off x="3379941" y="2228595"/>
            <a:ext cx="762683" cy="656024"/>
          </a:xfrm>
          <a:prstGeom prst="rect">
            <a:avLst/>
          </a:prstGeom>
        </p:spPr>
      </p:pic>
      <p:sp>
        <p:nvSpPr>
          <p:cNvPr id="67" name="Line">
            <a:extLst>
              <a:ext uri="{FF2B5EF4-FFF2-40B4-BE49-F238E27FC236}">
                <a16:creationId xmlns:a16="http://schemas.microsoft.com/office/drawing/2014/main" id="{8570FA8D-E119-B84E-A83A-1BCFB99DBAB4}"/>
              </a:ext>
            </a:extLst>
          </p:cNvPr>
          <p:cNvSpPr/>
          <p:nvPr/>
        </p:nvSpPr>
        <p:spPr>
          <a:xfrm>
            <a:off x="7317228" y="1636499"/>
            <a:ext cx="3634196" cy="1919"/>
          </a:xfrm>
          <a:prstGeom prst="line">
            <a:avLst/>
          </a:prstGeom>
          <a:ln w="3810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" name="Line">
            <a:extLst>
              <a:ext uri="{FF2B5EF4-FFF2-40B4-BE49-F238E27FC236}">
                <a16:creationId xmlns:a16="http://schemas.microsoft.com/office/drawing/2014/main" id="{8EE10B0A-7BA5-C64C-B97F-180666048BB0}"/>
              </a:ext>
            </a:extLst>
          </p:cNvPr>
          <p:cNvSpPr/>
          <p:nvPr/>
        </p:nvSpPr>
        <p:spPr>
          <a:xfrm>
            <a:off x="539779" y="1636407"/>
            <a:ext cx="3634196" cy="1919"/>
          </a:xfrm>
          <a:prstGeom prst="line">
            <a:avLst/>
          </a:prstGeom>
          <a:ln w="3810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0" name="R Support">
            <a:extLst>
              <a:ext uri="{FF2B5EF4-FFF2-40B4-BE49-F238E27FC236}">
                <a16:creationId xmlns:a16="http://schemas.microsoft.com/office/drawing/2014/main" id="{F04F52AE-7392-0D43-9165-3E152E1C603A}"/>
              </a:ext>
            </a:extLst>
          </p:cNvPr>
          <p:cNvSpPr txBox="1"/>
          <p:nvPr/>
        </p:nvSpPr>
        <p:spPr>
          <a:xfrm>
            <a:off x="539779" y="1754573"/>
            <a:ext cx="2911053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(2) Navigation Menu</a:t>
            </a:r>
            <a:endParaRPr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8D40C33-98C8-DE45-A1E5-590C9E974579}"/>
              </a:ext>
            </a:extLst>
          </p:cNvPr>
          <p:cNvSpPr/>
          <p:nvPr/>
        </p:nvSpPr>
        <p:spPr>
          <a:xfrm>
            <a:off x="663028" y="4803364"/>
            <a:ext cx="6321971" cy="5167726"/>
          </a:xfrm>
          <a:prstGeom prst="rect">
            <a:avLst/>
          </a:prstGeom>
          <a:solidFill>
            <a:schemeClr val="bg1"/>
          </a:solidFill>
          <a:ln w="88900" cap="flat">
            <a:solidFill>
              <a:schemeClr val="tx1"/>
            </a:solidFill>
            <a:round/>
          </a:ln>
          <a:effectLst>
            <a:outerShdw dist="139700" dir="12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8699" dirty="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037E0E43-685E-274E-B839-D73ECAA34440}"/>
              </a:ext>
            </a:extLst>
          </p:cNvPr>
          <p:cNvSpPr txBox="1"/>
          <p:nvPr/>
        </p:nvSpPr>
        <p:spPr>
          <a:xfrm>
            <a:off x="750011" y="6673172"/>
            <a:ext cx="5932248" cy="6898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r>
              <a:rPr lang="fr-FR" sz="3600" dirty="0"/>
              <a:t>http://</a:t>
            </a:r>
            <a:r>
              <a:rPr lang="fr-FR" sz="3600" dirty="0" err="1"/>
              <a:t>physiol-seafile.uzh.ch</a:t>
            </a:r>
            <a:endParaRPr kumimoji="0" lang="fr-FR" sz="36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3" name="Image 72">
            <a:extLst>
              <a:ext uri="{FF2B5EF4-FFF2-40B4-BE49-F238E27FC236}">
                <a16:creationId xmlns:a16="http://schemas.microsoft.com/office/drawing/2014/main" id="{F88C4EE6-547D-A94B-9306-48CF340C02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9063" y="5223605"/>
            <a:ext cx="1325539" cy="1267369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D673B299-72A5-9E43-8273-24283A78F4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5413" y="5069917"/>
            <a:ext cx="1551738" cy="1551738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3D7C6262-3975-0B40-B56A-038EFA06AD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7030" y="5082550"/>
            <a:ext cx="1448633" cy="1448633"/>
          </a:xfrm>
          <a:prstGeom prst="rect">
            <a:avLst/>
          </a:prstGeom>
        </p:spPr>
      </p:pic>
      <p:sp>
        <p:nvSpPr>
          <p:cNvPr id="77" name="Line">
            <a:extLst>
              <a:ext uri="{FF2B5EF4-FFF2-40B4-BE49-F238E27FC236}">
                <a16:creationId xmlns:a16="http://schemas.microsoft.com/office/drawing/2014/main" id="{2213CFF6-13E6-C844-BC12-D052816A7D88}"/>
              </a:ext>
            </a:extLst>
          </p:cNvPr>
          <p:cNvSpPr/>
          <p:nvPr/>
        </p:nvSpPr>
        <p:spPr>
          <a:xfrm>
            <a:off x="626232" y="4124649"/>
            <a:ext cx="3634196" cy="1919"/>
          </a:xfrm>
          <a:prstGeom prst="line">
            <a:avLst/>
          </a:prstGeom>
          <a:ln w="3810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" name="R Support">
            <a:extLst>
              <a:ext uri="{FF2B5EF4-FFF2-40B4-BE49-F238E27FC236}">
                <a16:creationId xmlns:a16="http://schemas.microsoft.com/office/drawing/2014/main" id="{CA3F3E1F-C6AF-D84B-9C85-A13960EA282F}"/>
              </a:ext>
            </a:extLst>
          </p:cNvPr>
          <p:cNvSpPr txBox="1"/>
          <p:nvPr/>
        </p:nvSpPr>
        <p:spPr>
          <a:xfrm>
            <a:off x="626232" y="4242815"/>
            <a:ext cx="1540486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(1) Access</a:t>
            </a:r>
            <a:endParaRPr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BEE7C9F-9098-734E-B04C-B9FDE5B2C859}"/>
              </a:ext>
            </a:extLst>
          </p:cNvPr>
          <p:cNvSpPr/>
          <p:nvPr/>
        </p:nvSpPr>
        <p:spPr>
          <a:xfrm rot="16200000" flipH="1">
            <a:off x="9134570" y="-115468"/>
            <a:ext cx="752445" cy="4382377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>
            <a:outerShdw dist="25400"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" name="R Support">
            <a:extLst>
              <a:ext uri="{FF2B5EF4-FFF2-40B4-BE49-F238E27FC236}">
                <a16:creationId xmlns:a16="http://schemas.microsoft.com/office/drawing/2014/main" id="{E2B17BF6-C6F6-C04F-9689-D341D0EC1B59}"/>
              </a:ext>
            </a:extLst>
          </p:cNvPr>
          <p:cNvSpPr txBox="1"/>
          <p:nvPr/>
        </p:nvSpPr>
        <p:spPr>
          <a:xfrm>
            <a:off x="7302275" y="1759950"/>
            <a:ext cx="2412520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(3) Basic options</a:t>
            </a:r>
            <a:endParaRPr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4EDA41-BFC2-BB4A-8703-CDE03982FA9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5" t="4439" r="898" b="66704"/>
          <a:stretch/>
        </p:blipFill>
        <p:spPr>
          <a:xfrm>
            <a:off x="12188118" y="6432127"/>
            <a:ext cx="1618063" cy="253159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67D7CF3-3BE5-A748-ABA7-24F60CD358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858" y="7414541"/>
            <a:ext cx="4096065" cy="23229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Line"/>
          <p:cNvSpPr/>
          <p:nvPr/>
        </p:nvSpPr>
        <p:spPr>
          <a:xfrm>
            <a:off x="241300" y="10530025"/>
            <a:ext cx="13434202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294" name="Line"/>
          <p:cNvSpPr/>
          <p:nvPr/>
        </p:nvSpPr>
        <p:spPr>
          <a:xfrm>
            <a:off x="9426688" y="1530350"/>
            <a:ext cx="4264736" cy="0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6" name="Each cheatsheet should be licensed under the creative commons license.…"/>
          <p:cNvSpPr txBox="1"/>
          <p:nvPr/>
        </p:nvSpPr>
        <p:spPr>
          <a:xfrm>
            <a:off x="323328" y="9087077"/>
            <a:ext cx="4154099" cy="99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 b="1" dirty="0"/>
          </a:p>
        </p:txBody>
      </p:sp>
      <p:sp>
        <p:nvSpPr>
          <p:cNvPr id="298" name="RStudio® is a trademark of RStudio, Inc.  •  CC BY SA Your Name •  your@email.com  •  844-448-1212 • your.website.com •  Learn more at webpage or vignette   •  package version  0.5.0 •  Updated: 2017-01"/>
          <p:cNvSpPr txBox="1"/>
          <p:nvPr/>
        </p:nvSpPr>
        <p:spPr>
          <a:xfrm>
            <a:off x="2353572" y="10540415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fr-FR" dirty="0"/>
              <a:t>The Interface Group, Zurich </a:t>
            </a:r>
            <a:r>
              <a:rPr dirty="0"/>
              <a:t>• </a:t>
            </a:r>
            <a:r>
              <a:rPr lang="fr-FR" dirty="0"/>
              <a:t>David Granjon </a:t>
            </a:r>
            <a:r>
              <a:rPr dirty="0"/>
              <a:t>•</a:t>
            </a:r>
            <a:r>
              <a:rPr lang="fr-FR" dirty="0"/>
              <a:t> </a:t>
            </a:r>
            <a:r>
              <a:rPr lang="fr-FR" dirty="0">
                <a:hlinkClick r:id="rId3"/>
              </a:rPr>
              <a:t>dgranjon@ymail.com</a:t>
            </a:r>
            <a:r>
              <a:rPr lang="fr-FR" dirty="0"/>
              <a:t> </a:t>
            </a:r>
            <a:r>
              <a:rPr lang="en" dirty="0"/>
              <a:t>•</a:t>
            </a:r>
            <a:r>
              <a:rPr lang="en" dirty="0">
                <a:hlinkClick r:id="rId4"/>
              </a:rPr>
              <a:t> http://physiol-seafile.uzh.ch</a:t>
            </a:r>
            <a:r>
              <a:rPr lang="en" dirty="0"/>
              <a:t>/ •  Updated: 2019-02</a:t>
            </a:r>
            <a:endParaRPr dirty="0"/>
          </a:p>
        </p:txBody>
      </p:sp>
      <p:sp>
        <p:nvSpPr>
          <p:cNvPr id="301" name="Line"/>
          <p:cNvSpPr/>
          <p:nvPr/>
        </p:nvSpPr>
        <p:spPr>
          <a:xfrm>
            <a:off x="9435669" y="2046199"/>
            <a:ext cx="4062993" cy="1"/>
          </a:xfrm>
          <a:prstGeom prst="line">
            <a:avLst/>
          </a:prstGeom>
          <a:ln w="12700">
            <a:solidFill>
              <a:srgbClr val="E0E0E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6183" y="-665198"/>
            <a:ext cx="5603817" cy="2992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2F11575-FCFB-E24D-9CE2-7F60C24DFD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578" y="421137"/>
            <a:ext cx="3183731" cy="505354"/>
          </a:xfrm>
          <a:prstGeom prst="rect">
            <a:avLst/>
          </a:prstGeom>
        </p:spPr>
      </p:pic>
      <p:pic>
        <p:nvPicPr>
          <p:cNvPr id="147" name="Image 34">
            <a:extLst>
              <a:ext uri="{FF2B5EF4-FFF2-40B4-BE49-F238E27FC236}">
                <a16:creationId xmlns:a16="http://schemas.microsoft.com/office/drawing/2014/main" id="{EDE5C9A8-1E75-DF4D-BDA1-4EF950FA3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8" t="2126" r="50897"/>
          <a:stretch>
            <a:fillRect/>
          </a:stretch>
        </p:blipFill>
        <p:spPr bwMode="auto">
          <a:xfrm>
            <a:off x="193386" y="1809075"/>
            <a:ext cx="5819893" cy="822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ZoneTexte 13317">
            <a:extLst>
              <a:ext uri="{FF2B5EF4-FFF2-40B4-BE49-F238E27FC236}">
                <a16:creationId xmlns:a16="http://schemas.microsoft.com/office/drawing/2014/main" id="{3EB32FC1-79D7-9540-ACC2-17E397CC9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876" y="6815481"/>
            <a:ext cx="1285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fr-FR" altLang="en-US" dirty="0"/>
              <a:t>3. </a:t>
            </a:r>
            <a:r>
              <a:rPr lang="fr-FR" altLang="en-US" dirty="0" err="1"/>
              <a:t>Hover</a:t>
            </a:r>
            <a:r>
              <a:rPr lang="fr-FR" altLang="en-US" dirty="0"/>
              <a:t> over </a:t>
            </a:r>
            <a:r>
              <a:rPr lang="fr-FR" altLang="en-US" dirty="0" err="1"/>
              <a:t>organs</a:t>
            </a:r>
            <a:r>
              <a:rPr lang="fr-FR" altLang="en-US" dirty="0"/>
              <a:t> for a </a:t>
            </a:r>
            <a:r>
              <a:rPr lang="fr-FR" altLang="en-US" b="1" dirty="0" err="1"/>
              <a:t>detailed</a:t>
            </a:r>
            <a:r>
              <a:rPr lang="fr-FR" altLang="en-US" b="1" dirty="0"/>
              <a:t> </a:t>
            </a:r>
            <a:r>
              <a:rPr lang="fr-FR" altLang="en-US" b="1" dirty="0" err="1"/>
              <a:t>view</a:t>
            </a:r>
            <a:r>
              <a:rPr lang="fr-FR" altLang="en-US" b="1" dirty="0"/>
              <a:t> </a:t>
            </a:r>
            <a:r>
              <a:rPr lang="fr-FR" altLang="en-US" dirty="0"/>
              <a:t>of the cellular perturbations</a:t>
            </a:r>
          </a:p>
        </p:txBody>
      </p:sp>
      <p:sp>
        <p:nvSpPr>
          <p:cNvPr id="151" name="ZoneTexte 13321">
            <a:extLst>
              <a:ext uri="{FF2B5EF4-FFF2-40B4-BE49-F238E27FC236}">
                <a16:creationId xmlns:a16="http://schemas.microsoft.com/office/drawing/2014/main" id="{57E5EB32-5758-2342-983B-14E0B04B6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734" y="1604225"/>
            <a:ext cx="164897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fr-FR" altLang="en-US" dirty="0"/>
              <a:t>2. Click on the </a:t>
            </a:r>
            <a:r>
              <a:rPr lang="fr-FR" altLang="en-US" b="1" dirty="0"/>
              <a:t>navigation buttons </a:t>
            </a:r>
            <a:r>
              <a:rPr lang="fr-FR" altLang="en-US" dirty="0"/>
              <a:t>to cycle </a:t>
            </a:r>
            <a:r>
              <a:rPr lang="fr-FR" altLang="en-US" dirty="0" err="1"/>
              <a:t>through</a:t>
            </a:r>
            <a:r>
              <a:rPr lang="fr-FR" altLang="en-US" dirty="0"/>
              <a:t> the </a:t>
            </a:r>
            <a:r>
              <a:rPr lang="fr-FR" altLang="en-US" dirty="0" err="1"/>
              <a:t>consequences</a:t>
            </a:r>
            <a:r>
              <a:rPr lang="fr-FR" altLang="en-US" dirty="0"/>
              <a:t> of the </a:t>
            </a:r>
            <a:r>
              <a:rPr lang="fr-FR" altLang="en-US" dirty="0" err="1"/>
              <a:t>selected</a:t>
            </a:r>
            <a:r>
              <a:rPr lang="fr-FR" altLang="en-US" dirty="0"/>
              <a:t> </a:t>
            </a:r>
            <a:r>
              <a:rPr lang="fr-FR" altLang="en-US" dirty="0" err="1"/>
              <a:t>dysregulation</a:t>
            </a:r>
            <a:r>
              <a:rPr lang="fr-FR" altLang="en-US" dirty="0"/>
              <a:t> </a:t>
            </a:r>
          </a:p>
        </p:txBody>
      </p:sp>
      <p:pic>
        <p:nvPicPr>
          <p:cNvPr id="153" name="Image 13347">
            <a:extLst>
              <a:ext uri="{FF2B5EF4-FFF2-40B4-BE49-F238E27FC236}">
                <a16:creationId xmlns:a16="http://schemas.microsoft.com/office/drawing/2014/main" id="{32BB670E-22C4-7E4C-94C3-0B0CCC239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t="9348" r="87762" b="83586"/>
          <a:stretch/>
        </p:blipFill>
        <p:spPr bwMode="auto">
          <a:xfrm>
            <a:off x="97467" y="1357315"/>
            <a:ext cx="1040169" cy="449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Image 80">
            <a:extLst>
              <a:ext uri="{FF2B5EF4-FFF2-40B4-BE49-F238E27FC236}">
                <a16:creationId xmlns:a16="http://schemas.microsoft.com/office/drawing/2014/main" id="{423CE7D9-8526-F14A-BB0E-6C3A02544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2" t="3748" r="45407" b="93261"/>
          <a:stretch/>
        </p:blipFill>
        <p:spPr bwMode="auto">
          <a:xfrm>
            <a:off x="5218539" y="1404450"/>
            <a:ext cx="941259" cy="36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" name="ZoneTexte 13318">
            <a:extLst>
              <a:ext uri="{FF2B5EF4-FFF2-40B4-BE49-F238E27FC236}">
                <a16:creationId xmlns:a16="http://schemas.microsoft.com/office/drawing/2014/main" id="{3D950C67-A1BF-5647-846F-E138E43A4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4282" y="1310821"/>
            <a:ext cx="3493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fr-FR" altLang="en-US" dirty="0"/>
              <a:t>1. </a:t>
            </a:r>
            <a:r>
              <a:rPr lang="fr-FR" altLang="en-US" b="1" dirty="0"/>
              <a:t>Pop-up notifications</a:t>
            </a:r>
            <a:r>
              <a:rPr lang="fr-FR" altLang="en-US" dirty="0"/>
              <a:t> </a:t>
            </a:r>
            <a:r>
              <a:rPr lang="fr-FR" altLang="en-US" dirty="0" err="1"/>
              <a:t>explain</a:t>
            </a:r>
            <a:r>
              <a:rPr lang="fr-FR" altLang="en-US" dirty="0"/>
              <a:t> the </a:t>
            </a:r>
            <a:r>
              <a:rPr lang="fr-FR" altLang="en-US" dirty="0" err="1"/>
              <a:t>sequence</a:t>
            </a:r>
            <a:r>
              <a:rPr lang="fr-FR" altLang="en-US" dirty="0"/>
              <a:t> of </a:t>
            </a:r>
            <a:r>
              <a:rPr lang="fr-FR" altLang="en-US" dirty="0" err="1"/>
              <a:t>events</a:t>
            </a:r>
            <a:r>
              <a:rPr lang="fr-FR" altLang="en-US" dirty="0"/>
              <a:t> </a:t>
            </a:r>
            <a:r>
              <a:rPr lang="fr-FR" altLang="en-US" dirty="0" err="1"/>
              <a:t>highlighted</a:t>
            </a:r>
            <a:r>
              <a:rPr lang="fr-FR" altLang="en-US" dirty="0"/>
              <a:t> in </a:t>
            </a:r>
            <a:r>
              <a:rPr lang="fr-FR" altLang="en-US" dirty="0" err="1"/>
              <a:t>yellow</a:t>
            </a:r>
            <a:endParaRPr lang="fr-FR" altLang="en-US" dirty="0"/>
          </a:p>
        </p:txBody>
      </p:sp>
      <p:sp>
        <p:nvSpPr>
          <p:cNvPr id="96" name="Line">
            <a:extLst>
              <a:ext uri="{FF2B5EF4-FFF2-40B4-BE49-F238E27FC236}">
                <a16:creationId xmlns:a16="http://schemas.microsoft.com/office/drawing/2014/main" id="{294BD8FF-B213-864C-B930-7BD2F4D77444}"/>
              </a:ext>
            </a:extLst>
          </p:cNvPr>
          <p:cNvSpPr/>
          <p:nvPr/>
        </p:nvSpPr>
        <p:spPr>
          <a:xfrm flipV="1">
            <a:off x="323328" y="609737"/>
            <a:ext cx="5177586" cy="10708"/>
          </a:xfrm>
          <a:prstGeom prst="line">
            <a:avLst/>
          </a:prstGeom>
          <a:ln w="3810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" name="R Support">
            <a:extLst>
              <a:ext uri="{FF2B5EF4-FFF2-40B4-BE49-F238E27FC236}">
                <a16:creationId xmlns:a16="http://schemas.microsoft.com/office/drawing/2014/main" id="{8DF8DF96-1647-2E49-9F41-A2ADE2E74D5D}"/>
              </a:ext>
            </a:extLst>
          </p:cNvPr>
          <p:cNvSpPr txBox="1"/>
          <p:nvPr/>
        </p:nvSpPr>
        <p:spPr>
          <a:xfrm>
            <a:off x="326493" y="733067"/>
            <a:ext cx="2213748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(5)</a:t>
            </a:r>
            <a:r>
              <a:rPr lang="fr-FR" dirty="0" err="1">
                <a:solidFill>
                  <a:schemeClr val="tx1">
                    <a:lumMod val="75000"/>
                  </a:schemeClr>
                </a:solidFill>
              </a:rPr>
              <a:t>Visualization</a:t>
            </a:r>
            <a:endParaRPr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08B60CE-4B44-E24B-B630-2F9E4CBA268E}"/>
              </a:ext>
            </a:extLst>
          </p:cNvPr>
          <p:cNvGrpSpPr/>
          <p:nvPr/>
        </p:nvGrpSpPr>
        <p:grpSpPr>
          <a:xfrm>
            <a:off x="8965764" y="3374479"/>
            <a:ext cx="4624825" cy="4900810"/>
            <a:chOff x="9050677" y="1876902"/>
            <a:chExt cx="4624825" cy="4900810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52694D7B-E98A-814C-83A5-40E16D056DEC}"/>
                </a:ext>
              </a:extLst>
            </p:cNvPr>
            <p:cNvGrpSpPr/>
            <p:nvPr/>
          </p:nvGrpSpPr>
          <p:grpSpPr>
            <a:xfrm>
              <a:off x="9050677" y="1876902"/>
              <a:ext cx="4624825" cy="4900810"/>
              <a:chOff x="9066508" y="2331886"/>
              <a:chExt cx="4624825" cy="4900810"/>
            </a:xfrm>
          </p:grpSpPr>
          <p:sp>
            <p:nvSpPr>
              <p:cNvPr id="160" name="ZoneTexte 13344">
                <a:extLst>
                  <a:ext uri="{FF2B5EF4-FFF2-40B4-BE49-F238E27FC236}">
                    <a16:creationId xmlns:a16="http://schemas.microsoft.com/office/drawing/2014/main" id="{A3A3E3D1-CB57-3446-BEB0-9104EA170E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40370" y="2331886"/>
                <a:ext cx="2019486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fr-FR" altLang="en-US" dirty="0"/>
                  <a:t>4. </a:t>
                </a:r>
                <a:r>
                  <a:rPr lang="fr-FR" altLang="en-US" dirty="0" err="1"/>
                  <a:t>Visualize</a:t>
                </a:r>
                <a:r>
                  <a:rPr lang="fr-FR" altLang="en-US" dirty="0"/>
                  <a:t> the </a:t>
                </a:r>
                <a:r>
                  <a:rPr lang="fr-FR" altLang="en-US" dirty="0" err="1"/>
                  <a:t>simulated</a:t>
                </a:r>
                <a:r>
                  <a:rPr lang="fr-FR" altLang="en-US" dirty="0"/>
                  <a:t> </a:t>
                </a:r>
                <a:r>
                  <a:rPr lang="fr-FR" altLang="en-US" b="1" dirty="0" err="1"/>
                  <a:t>steady</a:t>
                </a:r>
                <a:r>
                  <a:rPr lang="fr-FR" altLang="en-US" b="1" dirty="0"/>
                  <a:t> state</a:t>
                </a:r>
                <a:r>
                  <a:rPr lang="fr-FR" altLang="en-US" dirty="0"/>
                  <a:t> concentrations and fluxes </a:t>
                </a:r>
                <a:r>
                  <a:rPr lang="fr-FR" altLang="en-US" dirty="0" err="1"/>
                  <a:t>associated</a:t>
                </a:r>
                <a:r>
                  <a:rPr lang="fr-FR" altLang="en-US" dirty="0"/>
                  <a:t> </a:t>
                </a:r>
                <a:r>
                  <a:rPr lang="fr-FR" altLang="en-US" dirty="0" err="1"/>
                  <a:t>with</a:t>
                </a:r>
                <a:r>
                  <a:rPr lang="fr-FR" altLang="en-US" dirty="0"/>
                  <a:t> the </a:t>
                </a:r>
                <a:r>
                  <a:rPr lang="fr-FR" altLang="en-US" dirty="0" err="1"/>
                  <a:t>disease</a:t>
                </a:r>
                <a:r>
                  <a:rPr lang="fr-FR" altLang="en-US" dirty="0"/>
                  <a:t> </a:t>
                </a:r>
                <a:r>
                  <a:rPr lang="fr-FR" altLang="en-US" dirty="0" err="1"/>
                  <a:t>severity</a:t>
                </a:r>
                <a:endParaRPr lang="fr-FR" alt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13E3EC0-73AE-6447-974F-D6134CF3F404}"/>
                  </a:ext>
                </a:extLst>
              </p:cNvPr>
              <p:cNvSpPr/>
              <p:nvPr/>
            </p:nvSpPr>
            <p:spPr>
              <a:xfrm>
                <a:off x="9066508" y="3701057"/>
                <a:ext cx="4624825" cy="3531639"/>
              </a:xfrm>
              <a:prstGeom prst="rect">
                <a:avLst/>
              </a:prstGeom>
              <a:solidFill>
                <a:schemeClr val="bg1"/>
              </a:solidFill>
              <a:ln w="88900" cap="flat">
                <a:solidFill>
                  <a:schemeClr val="tx1"/>
                </a:solidFill>
                <a:round/>
              </a:ln>
              <a:effectLst>
                <a:outerShdw dist="139700" dir="1200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8699"/>
              </a:p>
            </p:txBody>
          </p:sp>
          <p:pic>
            <p:nvPicPr>
              <p:cNvPr id="100" name="Image 99">
                <a:extLst>
                  <a:ext uri="{FF2B5EF4-FFF2-40B4-BE49-F238E27FC236}">
                    <a16:creationId xmlns:a16="http://schemas.microsoft.com/office/drawing/2014/main" id="{B957663B-588F-C14E-934F-A583BBB3E4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96" t="1786" r="39727" b="60610"/>
              <a:stretch/>
            </p:blipFill>
            <p:spPr>
              <a:xfrm>
                <a:off x="9244301" y="3913225"/>
                <a:ext cx="4297389" cy="2812468"/>
              </a:xfrm>
              <a:prstGeom prst="rect">
                <a:avLst/>
              </a:prstGeom>
            </p:spPr>
          </p:pic>
        </p:grpSp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46FBDB5D-AAEE-924D-931F-4EB2FF2B0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68" t="81941" r="44263" b="13681"/>
            <a:stretch/>
          </p:blipFill>
          <p:spPr>
            <a:xfrm>
              <a:off x="9995731" y="6305560"/>
              <a:ext cx="2896588" cy="348206"/>
            </a:xfrm>
            <a:prstGeom prst="rect">
              <a:avLst/>
            </a:prstGeom>
          </p:spPr>
        </p:pic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3EA0D21-35F9-784E-BA10-0F5265E006B1}"/>
              </a:ext>
            </a:extLst>
          </p:cNvPr>
          <p:cNvSpPr/>
          <p:nvPr/>
        </p:nvSpPr>
        <p:spPr>
          <a:xfrm>
            <a:off x="160672" y="1806994"/>
            <a:ext cx="5869157" cy="8240482"/>
          </a:xfrm>
          <a:prstGeom prst="rect">
            <a:avLst/>
          </a:prstGeom>
          <a:noFill/>
          <a:ln w="88900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8699"/>
          </a:p>
        </p:txBody>
      </p:sp>
      <p:pic>
        <p:nvPicPr>
          <p:cNvPr id="103" name="Image 72">
            <a:extLst>
              <a:ext uri="{FF2B5EF4-FFF2-40B4-BE49-F238E27FC236}">
                <a16:creationId xmlns:a16="http://schemas.microsoft.com/office/drawing/2014/main" id="{9DEDA214-0525-E548-9F2C-9D34D45FE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t="39595" r="21060" b="4533"/>
          <a:stretch>
            <a:fillRect/>
          </a:stretch>
        </p:blipFill>
        <p:spPr bwMode="auto">
          <a:xfrm>
            <a:off x="6552040" y="8042958"/>
            <a:ext cx="1990834" cy="194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65FC13-748A-C648-9F63-8D6386E8A239}"/>
              </a:ext>
            </a:extLst>
          </p:cNvPr>
          <p:cNvSpPr/>
          <p:nvPr/>
        </p:nvSpPr>
        <p:spPr>
          <a:xfrm>
            <a:off x="5980027" y="7696331"/>
            <a:ext cx="117779" cy="994575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>
            <a:outerShdw dist="25400"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6" name="Flèche droite à entaille 105">
            <a:extLst>
              <a:ext uri="{FF2B5EF4-FFF2-40B4-BE49-F238E27FC236}">
                <a16:creationId xmlns:a16="http://schemas.microsoft.com/office/drawing/2014/main" id="{A06D4CDD-4FC2-2346-B99F-3305B82B9105}"/>
              </a:ext>
            </a:extLst>
          </p:cNvPr>
          <p:cNvSpPr/>
          <p:nvPr/>
        </p:nvSpPr>
        <p:spPr>
          <a:xfrm rot="2775659">
            <a:off x="5576021" y="8028806"/>
            <a:ext cx="929514" cy="424898"/>
          </a:xfrm>
          <a:prstGeom prst="notch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8699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420C454-E5B6-1D45-B228-D71E16F59056}"/>
              </a:ext>
            </a:extLst>
          </p:cNvPr>
          <p:cNvGrpSpPr/>
          <p:nvPr/>
        </p:nvGrpSpPr>
        <p:grpSpPr>
          <a:xfrm>
            <a:off x="9597069" y="8644315"/>
            <a:ext cx="3870035" cy="1806828"/>
            <a:chOff x="9483023" y="8322014"/>
            <a:chExt cx="3870035" cy="1806828"/>
          </a:xfrm>
        </p:grpSpPr>
        <p:sp>
          <p:nvSpPr>
            <p:cNvPr id="91" name="ZoneTexte 102">
              <a:extLst>
                <a:ext uri="{FF2B5EF4-FFF2-40B4-BE49-F238E27FC236}">
                  <a16:creationId xmlns:a16="http://schemas.microsoft.com/office/drawing/2014/main" id="{7175E974-DCE2-E649-9984-B2969C0354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5240" y="9667177"/>
              <a:ext cx="191320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fr-FR" altLang="en-US" dirty="0"/>
                <a:t>5. Control the </a:t>
              </a:r>
              <a:r>
                <a:rPr lang="fr-FR" altLang="en-US" b="1" dirty="0" err="1"/>
                <a:t>severity</a:t>
              </a:r>
              <a:r>
                <a:rPr lang="fr-FR" altLang="en-US" dirty="0"/>
                <a:t> of the </a:t>
              </a:r>
              <a:r>
                <a:rPr lang="fr-FR" altLang="en-US" dirty="0" err="1"/>
                <a:t>disease</a:t>
              </a:r>
              <a:endParaRPr lang="fr-FR" altLang="en-US" dirty="0"/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740834D-E820-A548-B4B6-96E60AC404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89" t="27512" r="26977" b="57894"/>
            <a:stretch/>
          </p:blipFill>
          <p:spPr>
            <a:xfrm>
              <a:off x="9627539" y="8322014"/>
              <a:ext cx="3581002" cy="1274203"/>
            </a:xfrm>
            <a:prstGeom prst="rect">
              <a:avLst/>
            </a:prstGeom>
          </p:spPr>
        </p:pic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64E7707-1152-7A42-BCA1-1A1C9D20A120}"/>
                </a:ext>
              </a:extLst>
            </p:cNvPr>
            <p:cNvSpPr/>
            <p:nvPr/>
          </p:nvSpPr>
          <p:spPr>
            <a:xfrm>
              <a:off x="9483023" y="8327008"/>
              <a:ext cx="3870035" cy="1217511"/>
            </a:xfrm>
            <a:prstGeom prst="rect">
              <a:avLst/>
            </a:prstGeom>
            <a:noFill/>
            <a:ln w="88900" cap="flat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8699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25F80DD-CE44-EC42-AD5F-9734814E6876}"/>
              </a:ext>
            </a:extLst>
          </p:cNvPr>
          <p:cNvGrpSpPr/>
          <p:nvPr/>
        </p:nvGrpSpPr>
        <p:grpSpPr>
          <a:xfrm>
            <a:off x="10657010" y="1160469"/>
            <a:ext cx="2933579" cy="3243910"/>
            <a:chOff x="10548679" y="7007257"/>
            <a:chExt cx="2933579" cy="324391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FD1E32E-DF6F-DF4B-A9ED-53482DA20F88}"/>
                </a:ext>
              </a:extLst>
            </p:cNvPr>
            <p:cNvSpPr/>
            <p:nvPr/>
          </p:nvSpPr>
          <p:spPr>
            <a:xfrm>
              <a:off x="11611335" y="7007257"/>
              <a:ext cx="1870923" cy="3243910"/>
            </a:xfrm>
            <a:prstGeom prst="rect">
              <a:avLst/>
            </a:prstGeom>
            <a:noFill/>
            <a:ln w="88900" cap="flat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8699"/>
            </a:p>
          </p:txBody>
        </p:sp>
        <p:sp>
          <p:nvSpPr>
            <p:cNvPr id="117" name="Flèche droite à entaille 116">
              <a:extLst>
                <a:ext uri="{FF2B5EF4-FFF2-40B4-BE49-F238E27FC236}">
                  <a16:creationId xmlns:a16="http://schemas.microsoft.com/office/drawing/2014/main" id="{27D3E1E4-CC89-1D49-96B9-B50490ED6A61}"/>
                </a:ext>
              </a:extLst>
            </p:cNvPr>
            <p:cNvSpPr/>
            <p:nvPr/>
          </p:nvSpPr>
          <p:spPr>
            <a:xfrm rot="10800000">
              <a:off x="10548679" y="7255912"/>
              <a:ext cx="929514" cy="424898"/>
            </a:xfrm>
            <a:prstGeom prst="notched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8699"/>
            </a:p>
          </p:txBody>
        </p:sp>
      </p:grpSp>
      <p:sp>
        <p:nvSpPr>
          <p:cNvPr id="118" name="ZoneTexte 102">
            <a:extLst>
              <a:ext uri="{FF2B5EF4-FFF2-40B4-BE49-F238E27FC236}">
                <a16:creationId xmlns:a16="http://schemas.microsoft.com/office/drawing/2014/main" id="{8A1D8BF0-1842-414F-994C-7ECFDBDBF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3266" y="1310802"/>
            <a:ext cx="19132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fr-FR" altLang="en-US" dirty="0"/>
              <a:t>5. Check </a:t>
            </a:r>
            <a:r>
              <a:rPr lang="fr-FR" altLang="en-US" dirty="0" err="1"/>
              <a:t>your</a:t>
            </a:r>
            <a:r>
              <a:rPr lang="fr-FR" altLang="en-US" dirty="0"/>
              <a:t> patient/rat </a:t>
            </a:r>
            <a:r>
              <a:rPr lang="fr-FR" altLang="en-US" dirty="0" err="1"/>
              <a:t>status</a:t>
            </a:r>
            <a:r>
              <a:rPr lang="fr-FR" altLang="en-US" dirty="0"/>
              <a:t>: </a:t>
            </a:r>
            <a:r>
              <a:rPr lang="fr-FR" altLang="en-US" dirty="0" err="1"/>
              <a:t>healthy</a:t>
            </a:r>
            <a:r>
              <a:rPr lang="fr-FR" altLang="en-US" dirty="0"/>
              <a:t>, </a:t>
            </a:r>
            <a:r>
              <a:rPr lang="fr-FR" altLang="en-US" dirty="0" err="1"/>
              <a:t>sick</a:t>
            </a:r>
            <a:r>
              <a:rPr lang="fr-FR" altLang="en-US" dirty="0"/>
              <a:t> or </a:t>
            </a:r>
            <a:r>
              <a:rPr lang="fr-FR" altLang="en-US" dirty="0" err="1"/>
              <a:t>dead</a:t>
            </a:r>
            <a:r>
              <a:rPr lang="fr-FR" altLang="en-US" dirty="0"/>
              <a:t>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80D0CE0-2891-0743-98A0-563440B0728A}"/>
              </a:ext>
            </a:extLst>
          </p:cNvPr>
          <p:cNvSpPr/>
          <p:nvPr/>
        </p:nvSpPr>
        <p:spPr>
          <a:xfrm rot="5400000">
            <a:off x="10105092" y="4236900"/>
            <a:ext cx="117779" cy="994575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>
            <a:outerShdw dist="25400"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" name="Flèche droite à entaille 39">
            <a:extLst>
              <a:ext uri="{FF2B5EF4-FFF2-40B4-BE49-F238E27FC236}">
                <a16:creationId xmlns:a16="http://schemas.microsoft.com/office/drawing/2014/main" id="{41D19119-C1AD-1E45-974D-8FBE15B99F3E}"/>
              </a:ext>
            </a:extLst>
          </p:cNvPr>
          <p:cNvSpPr/>
          <p:nvPr/>
        </p:nvSpPr>
        <p:spPr>
          <a:xfrm rot="16200000">
            <a:off x="9683570" y="4631479"/>
            <a:ext cx="929514" cy="424898"/>
          </a:xfrm>
          <a:prstGeom prst="notch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8699"/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48004055-4D12-8749-B5EE-5A5F27C258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9" y="10173419"/>
            <a:ext cx="1547168" cy="5657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D8046C8-AF80-1343-8208-3707D756A42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50" t="4826" r="3486" b="55398"/>
          <a:stretch/>
        </p:blipFill>
        <p:spPr>
          <a:xfrm>
            <a:off x="11767307" y="1191030"/>
            <a:ext cx="1784170" cy="317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69360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243</Words>
  <Application>Microsoft Macintosh PowerPoint</Application>
  <PresentationFormat>Personnalisé</PresentationFormat>
  <Paragraphs>23</Paragraphs>
  <Slides>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8" baseType="lpstr">
      <vt:lpstr>Avenir Roman</vt:lpstr>
      <vt:lpstr>Helvetica Light</vt:lpstr>
      <vt:lpstr>Source Sans Pro</vt:lpstr>
      <vt:lpstr>Source Sans Pro Light</vt:lpstr>
      <vt:lpstr>Source Sans Pro Semibold</vt:lpstr>
      <vt:lpstr>White</vt:lpstr>
      <vt:lpstr>CaPO4 entry level App: : CHEAT SHEET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 Column Layout: : CHEAT SHEET </dc:title>
  <cp:lastModifiedBy>david Granjon</cp:lastModifiedBy>
  <cp:revision>46</cp:revision>
  <dcterms:modified xsi:type="dcterms:W3CDTF">2019-02-26T10:14:46Z</dcterms:modified>
</cp:coreProperties>
</file>